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348" r:id="rId2"/>
    <p:sldId id="363" r:id="rId3"/>
    <p:sldId id="272" r:id="rId4"/>
    <p:sldId id="273" r:id="rId5"/>
    <p:sldId id="373" r:id="rId6"/>
    <p:sldId id="275" r:id="rId7"/>
    <p:sldId id="364" r:id="rId8"/>
    <p:sldId id="347" r:id="rId9"/>
    <p:sldId id="274" r:id="rId10"/>
    <p:sldId id="365" r:id="rId11"/>
    <p:sldId id="276" r:id="rId12"/>
    <p:sldId id="277" r:id="rId13"/>
    <p:sldId id="265" r:id="rId14"/>
    <p:sldId id="270" r:id="rId15"/>
    <p:sldId id="264" r:id="rId16"/>
    <p:sldId id="266" r:id="rId17"/>
    <p:sldId id="280" r:id="rId18"/>
    <p:sldId id="267" r:id="rId19"/>
    <p:sldId id="268" r:id="rId20"/>
    <p:sldId id="295" r:id="rId21"/>
    <p:sldId id="34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0"/>
  </p:normalViewPr>
  <p:slideViewPr>
    <p:cSldViewPr snapToGrid="0" snapToObjects="1">
      <p:cViewPr varScale="1">
        <p:scale>
          <a:sx n="91" d="100"/>
          <a:sy n="91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AD795F-13F1-2B4D-8CFE-DE04B4C59019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0F8BF8-9650-594A-887B-CE2489CC99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29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05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31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9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0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602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61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13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05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89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69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3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63EB0-2A8A-0944-876D-7F0ED6789410}" type="datetimeFigureOut">
              <a:rPr lang="en-US" smtClean="0"/>
              <a:t>4/17/17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77F29-6B2E-B64C-A73B-807655704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981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kj6@sanger.ac.uk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Safety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sym typeface="Wingdings" panose="05000000000000000000" pitchFamily="2" charset="2"/>
              </a:rPr>
              <a:t>Gloves &amp; hair ties are available</a:t>
            </a:r>
          </a:p>
          <a:p>
            <a:r>
              <a:rPr lang="en-GB" dirty="0" smtClean="0">
                <a:sym typeface="Wingdings" panose="05000000000000000000" pitchFamily="2" charset="2"/>
              </a:rPr>
              <a:t>Take care with electrical equipment &amp; plastic tips</a:t>
            </a:r>
            <a:endParaRPr lang="en-GB" dirty="0">
              <a:sym typeface="Wingdings" panose="05000000000000000000" pitchFamily="2" charset="2"/>
            </a:endParaRPr>
          </a:p>
          <a:p>
            <a:r>
              <a:rPr lang="en-GB" dirty="0" smtClean="0">
                <a:sym typeface="Wingdings" panose="05000000000000000000" pitchFamily="2" charset="2"/>
              </a:rPr>
              <a:t>Shout if you spill anything 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8782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291" t="8489" b="56527"/>
          <a:stretch/>
        </p:blipFill>
        <p:spPr>
          <a:xfrm>
            <a:off x="1736721" y="914920"/>
            <a:ext cx="4348947" cy="366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96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5: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MinION</a:t>
            </a:r>
            <a:r>
              <a:rPr lang="en-US" dirty="0" smtClean="0"/>
              <a:t> data files “reads” are uploaded to the EPI2ME cloud and </a:t>
            </a:r>
            <a:r>
              <a:rPr lang="en-US" dirty="0" err="1" smtClean="0"/>
              <a:t>analysed</a:t>
            </a:r>
            <a:endParaRPr lang="en-US" dirty="0" smtClean="0"/>
          </a:p>
          <a:p>
            <a:r>
              <a:rPr lang="en-US" dirty="0" smtClean="0"/>
              <a:t>They’re then downloaded back to the PC</a:t>
            </a:r>
          </a:p>
          <a:p>
            <a:r>
              <a:rPr lang="en-US" dirty="0" smtClean="0"/>
              <a:t>EPI2ME gives analysis output to a webpage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52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434" y="642551"/>
            <a:ext cx="9228386" cy="5015428"/>
          </a:xfrm>
        </p:spPr>
      </p:pic>
    </p:spTree>
    <p:extLst>
      <p:ext uri="{BB962C8B-B14F-4D97-AF65-F5344CB8AC3E}">
        <p14:creationId xmlns:p14="http://schemas.microsoft.com/office/powerpoint/2010/main" val="146978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178" y="2640153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Where would you take a DNA sequencer?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42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4971" y="2296338"/>
            <a:ext cx="10515600" cy="1325563"/>
          </a:xfrm>
        </p:spPr>
        <p:txBody>
          <a:bodyPr/>
          <a:lstStyle/>
          <a:p>
            <a:r>
              <a:rPr lang="en-US" dirty="0" smtClean="0"/>
              <a:t>What do you think we should sequence next?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725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7656" y="2281707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Would you want to be sequenced?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960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20" y="2120773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When should we NOT sequence?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99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Naomi. She makes her own kefir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901" y="1367942"/>
            <a:ext cx="7249704" cy="549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2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lysed (broke) the cells and digested the proteins</a:t>
            </a:r>
          </a:p>
          <a:p>
            <a:endParaRPr lang="en-US" dirty="0" smtClean="0"/>
          </a:p>
          <a:p>
            <a:r>
              <a:rPr lang="en-US" dirty="0" smtClean="0"/>
              <a:t>We purified the DNA by doing a spin-column clean up</a:t>
            </a:r>
          </a:p>
          <a:p>
            <a:endParaRPr lang="en-US" dirty="0"/>
          </a:p>
          <a:p>
            <a:r>
              <a:rPr lang="en-US" dirty="0" smtClean="0"/>
              <a:t>We prepared the DNA by breaking the strand and ligating (sticking) primers and a motor protein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04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sequenced the DNA using a </a:t>
            </a:r>
            <a:r>
              <a:rPr lang="en-US" dirty="0" err="1" smtClean="0"/>
              <a:t>MinION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 built a phylogeny (family tree) using the WIMP app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71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 </a:t>
            </a:r>
            <a:r>
              <a:rPr lang="en-GB" b="1" dirty="0" smtClean="0"/>
              <a:t>Equipment overview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GB" dirty="0" smtClean="0"/>
              <a:t>Eppendorf tubes</a:t>
            </a:r>
          </a:p>
          <a:p>
            <a:r>
              <a:rPr lang="en-GB" dirty="0" smtClean="0"/>
              <a:t>Pipettes</a:t>
            </a:r>
          </a:p>
          <a:p>
            <a:r>
              <a:rPr lang="en-GB" dirty="0" smtClean="0"/>
              <a:t>Pipette tips</a:t>
            </a:r>
          </a:p>
          <a:p>
            <a:r>
              <a:rPr lang="en-GB" dirty="0" smtClean="0"/>
              <a:t>Heat block</a:t>
            </a:r>
          </a:p>
          <a:p>
            <a:r>
              <a:rPr lang="en-GB" dirty="0" smtClean="0"/>
              <a:t>Microfuge</a:t>
            </a:r>
          </a:p>
          <a:p>
            <a:r>
              <a:rPr lang="en-GB" dirty="0" smtClean="0"/>
              <a:t>Filter column</a:t>
            </a: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Kefir </a:t>
            </a:r>
          </a:p>
          <a:p>
            <a:r>
              <a:rPr lang="en-GB" dirty="0" smtClean="0"/>
              <a:t>Buffer </a:t>
            </a:r>
          </a:p>
          <a:p>
            <a:r>
              <a:rPr lang="en-GB" dirty="0" smtClean="0"/>
              <a:t>Enzyme</a:t>
            </a:r>
          </a:p>
          <a:p>
            <a:r>
              <a:rPr lang="en-GB" dirty="0" smtClean="0"/>
              <a:t>Clean-up buffers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987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09498"/>
            <a:ext cx="10515600" cy="5167465"/>
          </a:xfrm>
        </p:spPr>
        <p:txBody>
          <a:bodyPr>
            <a:normAutofit/>
          </a:bodyPr>
          <a:lstStyle/>
          <a:p>
            <a:r>
              <a:rPr lang="en-GB" dirty="0" smtClean="0"/>
              <a:t>All scripts/software </a:t>
            </a:r>
            <a:r>
              <a:rPr lang="en-GB" dirty="0"/>
              <a:t>=</a:t>
            </a:r>
            <a:r>
              <a:rPr lang="en-GB" dirty="0" smtClean="0"/>
              <a:t> open source</a:t>
            </a:r>
          </a:p>
          <a:p>
            <a:endParaRPr lang="en-GB" dirty="0"/>
          </a:p>
          <a:p>
            <a:r>
              <a:rPr lang="en-GB" dirty="0" smtClean="0"/>
              <a:t>More available at 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github.com</a:t>
            </a:r>
            <a:r>
              <a:rPr lang="en-GB" dirty="0" smtClean="0"/>
              <a:t>/</a:t>
            </a:r>
            <a:r>
              <a:rPr lang="en-GB" dirty="0" err="1" smtClean="0"/>
              <a:t>kim</a:t>
            </a:r>
            <a:r>
              <a:rPr lang="en-GB" dirty="0" smtClean="0"/>
              <a:t>-judge/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/>
              <a:t>Questions? </a:t>
            </a:r>
          </a:p>
          <a:p>
            <a:pPr marL="0" indent="0">
              <a:buNone/>
            </a:pPr>
            <a:endParaRPr lang="en-GB" dirty="0" smtClean="0"/>
          </a:p>
          <a:p>
            <a:pPr marL="457200" lvl="1" indent="0">
              <a:buNone/>
            </a:pPr>
            <a:r>
              <a:rPr lang="en-GB" dirty="0" smtClean="0">
                <a:hlinkClick r:id="rId2"/>
              </a:rPr>
              <a:t>kj6@sanger.ac.uk</a:t>
            </a:r>
            <a:endParaRPr lang="en-GB" dirty="0" smtClean="0"/>
          </a:p>
          <a:p>
            <a:pPr marL="457200" lvl="1" indent="0">
              <a:buNone/>
            </a:pPr>
            <a:endParaRPr lang="en-GB" dirty="0" smtClean="0"/>
          </a:p>
          <a:p>
            <a:pPr marL="457200" lvl="1" indent="0">
              <a:buNone/>
            </a:pPr>
            <a:r>
              <a:rPr lang="en-GB" dirty="0" err="1"/>
              <a:t>k</a:t>
            </a:r>
            <a:r>
              <a:rPr lang="en-GB" dirty="0" err="1" smtClean="0"/>
              <a:t>im_judge</a:t>
            </a:r>
            <a:r>
              <a:rPr lang="en-GB" dirty="0" smtClean="0"/>
              <a:t>_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10" y="5203152"/>
            <a:ext cx="647700" cy="495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710" y="4450683"/>
            <a:ext cx="555500" cy="5479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9735" y="3237778"/>
            <a:ext cx="5924282" cy="317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12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Acknowledgements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Kerstin Goepfrich &amp; the Naked Scientists team</a:t>
            </a:r>
          </a:p>
          <a:p>
            <a:pPr marL="0" indent="0">
              <a:buNone/>
            </a:pPr>
            <a:r>
              <a:rPr lang="en-GB" dirty="0" smtClean="0"/>
              <a:t>Fran Gale &amp; the WTGC public engagement team</a:t>
            </a:r>
            <a:endParaRPr lang="en-GB" dirty="0"/>
          </a:p>
          <a:p>
            <a:pPr marL="0" indent="0">
              <a:buNone/>
            </a:pPr>
            <a:r>
              <a:rPr lang="en-GB" dirty="0" smtClean="0"/>
              <a:t>The staff and students of the </a:t>
            </a:r>
            <a:r>
              <a:rPr lang="en-GB" dirty="0" err="1" smtClean="0"/>
              <a:t>Perse</a:t>
            </a:r>
            <a:r>
              <a:rPr lang="en-GB" dirty="0" smtClean="0"/>
              <a:t> School, Cambridge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Zoe McDougall, Rich Ronan &amp; everyone at Oxford </a:t>
            </a:r>
            <a:r>
              <a:rPr lang="en-GB" dirty="0" err="1" smtClean="0"/>
              <a:t>Nanopore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429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1: DNA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99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2: DNA clean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700ul DNA binding buffer to the </a:t>
            </a:r>
            <a:r>
              <a:rPr lang="en-US" dirty="0" err="1" smtClean="0"/>
              <a:t>eppendorf</a:t>
            </a:r>
            <a:endParaRPr lang="en-US" dirty="0" smtClean="0"/>
          </a:p>
          <a:p>
            <a:r>
              <a:rPr lang="en-US" dirty="0" smtClean="0"/>
              <a:t>Mix by pipetting up and down</a:t>
            </a:r>
          </a:p>
          <a:p>
            <a:r>
              <a:rPr lang="en-US" dirty="0" smtClean="0"/>
              <a:t>Add this to the column and spin for 1 minute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7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2: DNA clean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all the liquid has gone from the top of the column add 200ul wash buffer</a:t>
            </a:r>
          </a:p>
          <a:p>
            <a:r>
              <a:rPr lang="en-US" dirty="0" smtClean="0"/>
              <a:t>Spin</a:t>
            </a:r>
          </a:p>
          <a:p>
            <a:r>
              <a:rPr lang="en-US" dirty="0" smtClean="0"/>
              <a:t>Repeat add </a:t>
            </a:r>
            <a:r>
              <a:rPr lang="en-US" dirty="0" err="1" smtClean="0"/>
              <a:t>washbuffer</a:t>
            </a:r>
            <a:r>
              <a:rPr lang="en-US" dirty="0" smtClean="0"/>
              <a:t> &amp; spin</a:t>
            </a:r>
          </a:p>
          <a:p>
            <a:r>
              <a:rPr lang="en-US" dirty="0" smtClean="0"/>
              <a:t>Add 30 </a:t>
            </a:r>
            <a:r>
              <a:rPr lang="en-US" dirty="0" err="1" smtClean="0"/>
              <a:t>ul</a:t>
            </a:r>
            <a:r>
              <a:rPr lang="en-US" dirty="0" smtClean="0"/>
              <a:t> water to the column. Put it in a new </a:t>
            </a:r>
            <a:r>
              <a:rPr lang="en-US" dirty="0" err="1" smtClean="0"/>
              <a:t>eppendorf</a:t>
            </a:r>
            <a:endParaRPr lang="en-US" dirty="0" smtClean="0"/>
          </a:p>
          <a:p>
            <a:r>
              <a:rPr lang="en-US" dirty="0" smtClean="0"/>
              <a:t>Spin</a:t>
            </a:r>
          </a:p>
          <a:p>
            <a:r>
              <a:rPr lang="en-US" dirty="0" smtClean="0"/>
              <a:t>The DNA is now in the new </a:t>
            </a:r>
            <a:r>
              <a:rPr lang="en-US" dirty="0" err="1" smtClean="0"/>
              <a:t>eppendorf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04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3: DNA preparation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transposon</a:t>
            </a:r>
          </a:p>
          <a:p>
            <a:r>
              <a:rPr lang="en-US" dirty="0" smtClean="0"/>
              <a:t>Incubate for 1 min at 30 degrees C </a:t>
            </a:r>
          </a:p>
          <a:p>
            <a:r>
              <a:rPr lang="en-US" dirty="0" smtClean="0"/>
              <a:t>Incubate for 1 min at 75 degrees 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5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8" r="14637"/>
          <a:stretch/>
        </p:blipFill>
        <p:spPr>
          <a:xfrm>
            <a:off x="2240280" y="648147"/>
            <a:ext cx="6896100" cy="5633706"/>
          </a:xfrm>
        </p:spPr>
      </p:pic>
    </p:spTree>
    <p:extLst>
      <p:ext uri="{BB962C8B-B14F-4D97-AF65-F5344CB8AC3E}">
        <p14:creationId xmlns:p14="http://schemas.microsoft.com/office/powerpoint/2010/main" val="93181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3: DNA preparation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adapters and ligase</a:t>
            </a:r>
          </a:p>
          <a:p>
            <a:r>
              <a:rPr lang="en-US" dirty="0" smtClean="0"/>
              <a:t>Incubate at room temperature for 5 minutes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07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4: DNA sequencing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Pipette the DNA into the sequencer</a:t>
            </a:r>
          </a:p>
          <a:p>
            <a:r>
              <a:rPr lang="en-US" dirty="0" smtClean="0"/>
              <a:t>Open the </a:t>
            </a:r>
            <a:r>
              <a:rPr lang="en-US" dirty="0" err="1" smtClean="0"/>
              <a:t>MinKNOW</a:t>
            </a:r>
            <a:r>
              <a:rPr lang="en-US" dirty="0" smtClean="0"/>
              <a:t> software and type in some details</a:t>
            </a:r>
          </a:p>
          <a:p>
            <a:r>
              <a:rPr lang="en-US" dirty="0" smtClean="0"/>
              <a:t>Press go!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5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10351</TotalTime>
  <Words>361</Words>
  <Application>Microsoft Macintosh PowerPoint</Application>
  <PresentationFormat>Widescreen</PresentationFormat>
  <Paragraphs>75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</vt:lpstr>
      <vt:lpstr>Calibri Light</vt:lpstr>
      <vt:lpstr>Wingdings</vt:lpstr>
      <vt:lpstr>Arial</vt:lpstr>
      <vt:lpstr>Office Theme</vt:lpstr>
      <vt:lpstr>Safety</vt:lpstr>
      <vt:lpstr> Equipment overview</vt:lpstr>
      <vt:lpstr>Step 1: DNA extraction</vt:lpstr>
      <vt:lpstr>Step 2: DNA clean up</vt:lpstr>
      <vt:lpstr>Step 2: DNA clean up</vt:lpstr>
      <vt:lpstr>Step 3: DNA preparation</vt:lpstr>
      <vt:lpstr>PowerPoint Presentation</vt:lpstr>
      <vt:lpstr>Step 3: DNA preparation</vt:lpstr>
      <vt:lpstr>Step 4: DNA sequencing</vt:lpstr>
      <vt:lpstr>PowerPoint Presentation</vt:lpstr>
      <vt:lpstr>Step 5: Analysis</vt:lpstr>
      <vt:lpstr>PowerPoint Presentation</vt:lpstr>
      <vt:lpstr>Where would you take a DNA sequencer?</vt:lpstr>
      <vt:lpstr>What do you think we should sequence next?</vt:lpstr>
      <vt:lpstr>Would you want to be sequenced?</vt:lpstr>
      <vt:lpstr>When should we NOT sequence?</vt:lpstr>
      <vt:lpstr>This is Naomi. She makes her own kefir</vt:lpstr>
      <vt:lpstr>Summary</vt:lpstr>
      <vt:lpstr>Summary</vt:lpstr>
      <vt:lpstr>PowerPoint Presentation</vt:lpstr>
      <vt:lpstr>Acknowledgements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DNA sequencing</dc:title>
  <dc:creator>Kim Judge</dc:creator>
  <cp:lastModifiedBy>Kim Judge</cp:lastModifiedBy>
  <cp:revision>30</cp:revision>
  <dcterms:created xsi:type="dcterms:W3CDTF">2017-04-10T12:33:14Z</dcterms:created>
  <dcterms:modified xsi:type="dcterms:W3CDTF">2017-04-17T17:12:02Z</dcterms:modified>
</cp:coreProperties>
</file>

<file path=docProps/thumbnail.jpeg>
</file>